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av" ContentType="audio/wav"/>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Lst>
  <p:notesMasterIdLst>
    <p:notesMasterId r:id="rId21"/>
  </p:notesMasterIdLst>
  <p:sldIdLst>
    <p:sldId id="279" r:id="rId4"/>
    <p:sldId id="257" r:id="rId5"/>
    <p:sldId id="258" r:id="rId6"/>
    <p:sldId id="259" r:id="rId7"/>
    <p:sldId id="264" r:id="rId8"/>
    <p:sldId id="271" r:id="rId9"/>
    <p:sldId id="267" r:id="rId10"/>
    <p:sldId id="268" r:id="rId11"/>
    <p:sldId id="269" r:id="rId12"/>
    <p:sldId id="270" r:id="rId13"/>
    <p:sldId id="272" r:id="rId14"/>
    <p:sldId id="274" r:id="rId15"/>
    <p:sldId id="275" r:id="rId16"/>
    <p:sldId id="276" r:id="rId17"/>
    <p:sldId id="277" r:id="rId18"/>
    <p:sldId id="278" r:id="rId19"/>
    <p:sldId id="256" r:id="rId20"/>
  </p:sldIdLst>
  <p:sldSz cx="13004800" cy="9753600"/>
  <p:notesSz cx="6858000" cy="9144000"/>
  <p:defaultTextStyle>
    <a:defPPr>
      <a:defRPr lang="en-US"/>
    </a:defPPr>
    <a:lvl1pPr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1pPr>
    <a:lvl2pPr marL="4572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2pPr>
    <a:lvl3pPr marL="9144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3pPr>
    <a:lvl4pPr marL="13716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4pPr>
    <a:lvl5pPr marL="1828800" algn="ctr" rtl="0" fontAlgn="base">
      <a:spcBef>
        <a:spcPct val="0"/>
      </a:spcBef>
      <a:spcAft>
        <a:spcPct val="0"/>
      </a:spcAft>
      <a:defRPr sz="4000" kern="1200">
        <a:solidFill>
          <a:srgbClr val="000000"/>
        </a:solidFill>
        <a:latin typeface="Gill Sans" charset="0"/>
        <a:ea typeface="Heiti TC Light" charset="0"/>
        <a:cs typeface="Heiti TC Light" charset="0"/>
        <a:sym typeface="Gill Sans" charset="0"/>
      </a:defRPr>
    </a:lvl5pPr>
    <a:lvl6pPr marL="2286000" algn="l" defTabSz="457200" rtl="0" eaLnBrk="1" latinLnBrk="0" hangingPunct="1">
      <a:defRPr sz="4000" kern="1200">
        <a:solidFill>
          <a:srgbClr val="000000"/>
        </a:solidFill>
        <a:latin typeface="Gill Sans" charset="0"/>
        <a:ea typeface="Heiti TC Light" charset="0"/>
        <a:cs typeface="Heiti TC Light" charset="0"/>
        <a:sym typeface="Gill Sans" charset="0"/>
      </a:defRPr>
    </a:lvl6pPr>
    <a:lvl7pPr marL="2743200" algn="l" defTabSz="457200" rtl="0" eaLnBrk="1" latinLnBrk="0" hangingPunct="1">
      <a:defRPr sz="4000" kern="1200">
        <a:solidFill>
          <a:srgbClr val="000000"/>
        </a:solidFill>
        <a:latin typeface="Gill Sans" charset="0"/>
        <a:ea typeface="Heiti TC Light" charset="0"/>
        <a:cs typeface="Heiti TC Light" charset="0"/>
        <a:sym typeface="Gill Sans" charset="0"/>
      </a:defRPr>
    </a:lvl7pPr>
    <a:lvl8pPr marL="3200400" algn="l" defTabSz="457200" rtl="0" eaLnBrk="1" latinLnBrk="0" hangingPunct="1">
      <a:defRPr sz="4000" kern="1200">
        <a:solidFill>
          <a:srgbClr val="000000"/>
        </a:solidFill>
        <a:latin typeface="Gill Sans" charset="0"/>
        <a:ea typeface="Heiti TC Light" charset="0"/>
        <a:cs typeface="Heiti TC Light" charset="0"/>
        <a:sym typeface="Gill Sans" charset="0"/>
      </a:defRPr>
    </a:lvl8pPr>
    <a:lvl9pPr marL="3657600" algn="l" defTabSz="457200" rtl="0" eaLnBrk="1" latinLnBrk="0" hangingPunct="1">
      <a:defRPr sz="4000" kern="1200">
        <a:solidFill>
          <a:srgbClr val="000000"/>
        </a:solidFill>
        <a:latin typeface="Gill Sans" charset="0"/>
        <a:ea typeface="Heiti TC Light" charset="0"/>
        <a:cs typeface="Heiti TC Light" charset="0"/>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9" d="100"/>
          <a:sy n="89" d="100"/>
        </p:scale>
        <p:origin x="-616" y="-112"/>
      </p:cViewPr>
      <p:guideLst>
        <p:guide orient="horz" pos="3072"/>
        <p:guide pos="4096"/>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5"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6146" name="Rectangle 2"/>
          <p:cNvSpPr>
            <a:spLocks noGrp="1" noChangeArrowheads="1"/>
          </p:cNvSpPr>
          <p:nvPr>
            <p:ph type="body" sz="quarter" idx="1"/>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5943766"/>
      </p:ext>
    </p:extLst>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Gill Sans" charset="0"/>
        <a:ea typeface="ＭＳ Ｐゴシック" charset="0"/>
        <a:cs typeface="+mn-cs"/>
      </a:defRPr>
    </a:lvl1pPr>
    <a:lvl2pPr marL="457200" algn="l" rtl="0" fontAlgn="base">
      <a:spcBef>
        <a:spcPct val="0"/>
      </a:spcBef>
      <a:spcAft>
        <a:spcPct val="0"/>
      </a:spcAft>
      <a:defRPr sz="1200" kern="1200">
        <a:solidFill>
          <a:schemeClr val="tx1"/>
        </a:solidFill>
        <a:latin typeface="Gill Sans" charset="0"/>
        <a:ea typeface="ＭＳ Ｐゴシック" charset="0"/>
        <a:cs typeface="+mn-cs"/>
      </a:defRPr>
    </a:lvl2pPr>
    <a:lvl3pPr marL="914400" algn="l" rtl="0" fontAlgn="base">
      <a:spcBef>
        <a:spcPct val="0"/>
      </a:spcBef>
      <a:spcAft>
        <a:spcPct val="0"/>
      </a:spcAft>
      <a:defRPr sz="1200" kern="1200">
        <a:solidFill>
          <a:schemeClr val="tx1"/>
        </a:solidFill>
        <a:latin typeface="Gill Sans" charset="0"/>
        <a:ea typeface="ＭＳ Ｐゴシック" charset="0"/>
        <a:cs typeface="+mn-cs"/>
      </a:defRPr>
    </a:lvl3pPr>
    <a:lvl4pPr marL="1371600" algn="l" rtl="0" fontAlgn="base">
      <a:spcBef>
        <a:spcPct val="0"/>
      </a:spcBef>
      <a:spcAft>
        <a:spcPct val="0"/>
      </a:spcAft>
      <a:defRPr sz="1200" kern="1200">
        <a:solidFill>
          <a:schemeClr val="tx1"/>
        </a:solidFill>
        <a:latin typeface="Gill Sans" charset="0"/>
        <a:ea typeface="ＭＳ Ｐゴシック" charset="0"/>
        <a:cs typeface="+mn-cs"/>
      </a:defRPr>
    </a:lvl4pPr>
    <a:lvl5pPr marL="1828800" algn="l" rtl="0" fontAlgn="base">
      <a:spcBef>
        <a:spcPct val="0"/>
      </a:spcBef>
      <a:spcAft>
        <a:spcPct val="0"/>
      </a:spcAft>
      <a:defRPr sz="1200" kern="1200">
        <a:solidFill>
          <a:schemeClr val="tx1"/>
        </a:solidFill>
        <a:latin typeface="Gill Sans"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a:latin typeface="Lucida Grande" charset="0"/>
                <a:cs typeface="Lucida Grande" charset="0"/>
                <a:sym typeface="Lucida Grande" charset="0"/>
              </a:rPr>
              <a:t>What we see here is the painting method Pollock became famous for. Instead of painting on an easel, he laid his massive </a:t>
            </a:r>
            <a:r>
              <a:rPr lang="en-US" sz="2000" dirty="0" smtClean="0">
                <a:latin typeface="Lucida Grande" charset="0"/>
                <a:cs typeface="Lucida Grande" charset="0"/>
                <a:sym typeface="Lucida Grande" charset="0"/>
              </a:rPr>
              <a:t>canvases </a:t>
            </a:r>
            <a:r>
              <a:rPr lang="en-US" sz="2000" dirty="0">
                <a:latin typeface="Lucida Grande" charset="0"/>
                <a:cs typeface="Lucida Grande" charset="0"/>
                <a:sym typeface="Lucida Grande" charset="0"/>
              </a:rPr>
              <a:t>down on the studio floor and dripped paint directly onto the surface. Let's take a little time and trace how he arrived at this method of working.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969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...to this composition without a figure. Notice the similarity in style, the black smeared through the bright colors muddying them. The aggressive strokes that have been worked and reworked multiple times.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174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a:latin typeface="Lucida Grande" charset="0"/>
                <a:cs typeface="Lucida Grande" charset="0"/>
                <a:sym typeface="Lucida Grande" charset="0"/>
              </a:rPr>
              <a:t>Here is an example of a late painting </a:t>
            </a:r>
            <a:r>
              <a:rPr lang="en-US" sz="2000">
                <a:latin typeface="Lucida Grande" charset="0"/>
                <a:cs typeface="Lucida Grande" charset="0"/>
                <a:sym typeface="Lucida Grande" charset="0"/>
              </a:rPr>
              <a:t>by </a:t>
            </a:r>
            <a:r>
              <a:rPr lang="en-US" sz="2000" smtClean="0">
                <a:latin typeface="Lucida Grande" charset="0"/>
                <a:cs typeface="Lucida Grande" charset="0"/>
                <a:sym typeface="Lucida Grande" charset="0"/>
              </a:rPr>
              <a:t>de Kooning</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from the 1980s. His last works return to a soothing and lyrical line with little trace of the aggressive brushstrokes that we see forming in the woman series.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379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Jackson Pollock 	She-Wolf, 1943	Eyes in the Heat, 1946	Autumn Rhythm (Number 30), 1950	Blue Poles, 1952Willem De Kooning 	Pink Angels, c.1945	Excavation, 1950	Woman I, 1950-52	Composition, 1955	untitled painting, 1980</a:t>
            </a:r>
            <a:r>
              <a:rPr lang="ja-JP" altLang="en-US" sz="2000">
                <a:latin typeface="Arial"/>
                <a:cs typeface="Lucida Grande" charset="0"/>
                <a:sym typeface="Lucida Grande" charset="0"/>
              </a:rPr>
              <a:t>’</a:t>
            </a:r>
            <a:r>
              <a:rPr lang="en-US" sz="2000">
                <a:latin typeface="Lucida Grande" charset="0"/>
                <a:cs typeface="Lucida Grande" charset="0"/>
                <a:sym typeface="Lucida Grande" charset="0"/>
              </a:rPr>
              <a: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21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In this piece called "She Wolf", Pollock hasn't abandoned the figure yet, but much of his later style is already present. For one thing we have an "all over" composition, that is to say, the subject fills the entire canvas, to the point where it is almost all figure and no ground.  The wolf's  body stretches to fill every corner.  Also we see this expressive brushstroke that Pollock became known for.  One interesting thing to note in this piece is how the flat grey background has been painted on top of the rest of the painting.  Usually a background is used to create depth in the painting, but here is does the opposite, forcing everything onto the top layer of the canvas.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26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In this piece he has abandoned the figure entirely, and just concentrated on the expressive brushstroke.  Examining the this paint on the canvas, we see it has still been painted in a traditional manner, propped on and easel and painted with paint brushes.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Now we see his mature style, one of a series he made for his solo show in 1950.  The paint has been thinned to a liquid and dripped onto the canvas which was laying on the floor.  There is a direct relationship between the gesture of his arm and the movements within the dripped paint.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536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To appreciate these pieces, you must really see them in person.  Study them from a distance, and then slowly get closer to examine the details.  I'm going to try to fake this experience now by zooming into this canvas over the next four slides.  Notice again the all over composition, as we zoom in and crop the canvas, the composition itself isn't affected, but smaller and smaller details emerge from the painted surface.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150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smtClean="0">
                <a:latin typeface="Lucida Grande" charset="0"/>
                <a:cs typeface="Lucida Grande" charset="0"/>
                <a:sym typeface="Lucida Grande" charset="0"/>
              </a:rPr>
              <a:t>Willem de </a:t>
            </a:r>
            <a:r>
              <a:rPr lang="en-US" sz="2000" dirty="0" err="1" smtClean="0">
                <a:latin typeface="Lucida Grande" charset="0"/>
                <a:cs typeface="Lucida Grande" charset="0"/>
                <a:sym typeface="Lucida Grande" charset="0"/>
              </a:rPr>
              <a:t>Kooning</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came to New York from the Netherlands, he was trained in traditional art techniques and shared many of them with the other Abstract Expressionists. Even though he was one of the Abstract </a:t>
            </a:r>
            <a:r>
              <a:rPr lang="en-US" sz="2000" dirty="0" err="1">
                <a:latin typeface="Lucida Grande" charset="0"/>
                <a:cs typeface="Lucida Grande" charset="0"/>
                <a:sym typeface="Lucida Grande" charset="0"/>
              </a:rPr>
              <a:t>Expressionst</a:t>
            </a:r>
            <a:r>
              <a:rPr lang="en-US" sz="2000" dirty="0">
                <a:latin typeface="Lucida Grande" charset="0"/>
                <a:cs typeface="Lucida Grande" charset="0"/>
                <a:sym typeface="Lucida Grande" charset="0"/>
              </a:rPr>
              <a:t> much of his work remains directly or indirectly figurative.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355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a:latin typeface="Lucida Grande" charset="0"/>
                <a:cs typeface="Lucida Grande" charset="0"/>
                <a:sym typeface="Lucida Grande" charset="0"/>
              </a:rPr>
              <a:t>In this piece titled "Pink Angels" we again see biomorphic shapes similar to Gorky's. The title gives us a hint as we look at this piece we can make out what seem to be figures painted in pink on the yellow background.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560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a:latin typeface="Lucida Grande" charset="0"/>
                <a:cs typeface="Lucida Grande" charset="0"/>
                <a:sym typeface="Lucida Grande" charset="0"/>
              </a:rPr>
              <a:t>This piece titled "Excavation" is a very powerful work that </a:t>
            </a:r>
            <a:r>
              <a:rPr lang="en-US" sz="2000" dirty="0" smtClean="0">
                <a:latin typeface="Lucida Grande" charset="0"/>
                <a:cs typeface="Lucida Grande" charset="0"/>
                <a:sym typeface="Lucida Grande" charset="0"/>
              </a:rPr>
              <a:t>de </a:t>
            </a:r>
            <a:r>
              <a:rPr lang="en-US" sz="2000" dirty="0" err="1" smtClean="0">
                <a:latin typeface="Lucida Grande" charset="0"/>
                <a:cs typeface="Lucida Grande" charset="0"/>
                <a:sym typeface="Lucida Grande" charset="0"/>
              </a:rPr>
              <a:t>Kooning</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painted in 1950, the same year as Pollock's major solo exhibition and it bears many similarities. The all-over composition is similar to Pollock's as are the colors, neutral canvas background with many crossed black gestural strokes. Look into the patterns in this piece and you will see figurative elements such as eyes and mouths, teeth and lips.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765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2000" dirty="0" smtClean="0">
                <a:latin typeface="Lucida Grande" charset="0"/>
                <a:cs typeface="Lucida Grande" charset="0"/>
                <a:sym typeface="Lucida Grande" charset="0"/>
              </a:rPr>
              <a:t>De </a:t>
            </a:r>
            <a:r>
              <a:rPr lang="en-US" sz="2000" dirty="0" err="1" smtClean="0">
                <a:latin typeface="Lucida Grande" charset="0"/>
                <a:cs typeface="Lucida Grande" charset="0"/>
                <a:sym typeface="Lucida Grande" charset="0"/>
              </a:rPr>
              <a:t>Kooning</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is perhaps most famous for his woman series which have been both loved and hated. Garish, vulgar depictions of women with frightening faces and very aggressive brushstrokes. </a:t>
            </a:r>
            <a:r>
              <a:rPr lang="en-US" sz="2000" dirty="0" smtClean="0">
                <a:latin typeface="Lucida Grande" charset="0"/>
                <a:cs typeface="Lucida Grande" charset="0"/>
                <a:sym typeface="Lucida Grande" charset="0"/>
              </a:rPr>
              <a:t>De </a:t>
            </a:r>
            <a:r>
              <a:rPr lang="en-US" sz="2000" dirty="0" err="1" smtClean="0">
                <a:latin typeface="Lucida Grande" charset="0"/>
                <a:cs typeface="Lucida Grande" charset="0"/>
                <a:sym typeface="Lucida Grande" charset="0"/>
              </a:rPr>
              <a:t>Kooning</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worked on these canvases over and over again for many years before he decided they were finished. Examine the brushstrokes layered upon each other, worked and reworked. Now compare the background in this painting...</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572634244"/>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0406821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1609180"/>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760858850"/>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6495665"/>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605410826"/>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30779730"/>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14428672"/>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3093781"/>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4232401"/>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77643326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87703716"/>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932673816"/>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13272542"/>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253676"/>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4725" y="3030538"/>
            <a:ext cx="11055350" cy="20907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951038" y="5527675"/>
            <a:ext cx="9102725" cy="24923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087731391"/>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741794"/>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1140052254"/>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4129883"/>
      </p:ext>
    </p:extLst>
  </p:cSld>
  <p:clrMapOvr>
    <a:masterClrMapping/>
  </p:clrMapOvr>
  <p:transition xmlns:p14="http://schemas.microsoft.com/office/powerpoint/2010/mai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23149622"/>
      </p:ext>
    </p:extLst>
  </p:cSld>
  <p:clrMapOvr>
    <a:masterClrMapping/>
  </p:clrMapOvr>
  <p:transition xmlns:p14="http://schemas.microsoft.com/office/powerpoint/2010/mai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67783485"/>
      </p:ext>
    </p:extLst>
  </p:cSld>
  <p:clrMapOvr>
    <a:masterClrMapping/>
  </p:clrMapOvr>
  <p:transition xmlns:p14="http://schemas.microsoft.com/office/powerpoint/2010/mai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57339"/>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113" y="6267450"/>
            <a:ext cx="11053762" cy="19367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1027113" y="4133850"/>
            <a:ext cx="11053762" cy="21336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422651572"/>
      </p:ext>
    </p:extLst>
  </p:cSld>
  <p:clrMapOvr>
    <a:masterClrMapping/>
  </p:clrMapOvr>
  <p:transition xmlns:p14="http://schemas.microsoft.com/office/powerpoint/2010/mai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953607804"/>
      </p:ext>
    </p:extLst>
  </p:cSld>
  <p:clrMapOvr>
    <a:masterClrMapping/>
  </p:clrMapOvr>
  <p:transition xmlns:p14="http://schemas.microsoft.com/office/powerpoint/2010/mai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35450241"/>
      </p:ext>
    </p:extLst>
  </p:cSld>
  <p:clrMapOvr>
    <a:masterClrMapping/>
  </p:clrMapOvr>
  <p:transition xmlns:p14="http://schemas.microsoft.com/office/powerpoint/2010/mai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0985731"/>
      </p:ext>
    </p:extLst>
  </p:cSld>
  <p:clrMapOvr>
    <a:masterClrMapping/>
  </p:clrMapOvr>
  <p:transition xmlns:p14="http://schemas.microsoft.com/office/powerpoint/2010/mai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18600" y="1638300"/>
            <a:ext cx="2616200" cy="4533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70000" y="1638300"/>
            <a:ext cx="7696200" cy="4533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8600608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700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78600" y="5029200"/>
            <a:ext cx="5156200" cy="114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48991662"/>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875" y="390525"/>
            <a:ext cx="11703050" cy="162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50875" y="2182813"/>
            <a:ext cx="5745163"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50875" y="3092450"/>
            <a:ext cx="574516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605588" y="2182813"/>
            <a:ext cx="5748337" cy="9096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5588" y="3092450"/>
            <a:ext cx="5748337"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25968407"/>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73752588"/>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3508832"/>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875" y="388938"/>
            <a:ext cx="4278313" cy="1652587"/>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5084763" y="388938"/>
            <a:ext cx="7269162" cy="8323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50875" y="2041525"/>
            <a:ext cx="4278313" cy="66706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60164688"/>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525" y="6827838"/>
            <a:ext cx="7802563" cy="806450"/>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549525" y="871538"/>
            <a:ext cx="7802563" cy="5851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549525" y="7634288"/>
            <a:ext cx="7802563" cy="11445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1882269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1026" name="Rectangle 2"/>
          <p:cNvSpPr>
            <a:spLocks noGrp="1"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2050" name="Rectangle 2"/>
          <p:cNvSpPr>
            <a:spLocks noGrp="1"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1270000" y="1638300"/>
            <a:ext cx="10464800" cy="3302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b" anchorCtr="0" compatLnSpc="1">
            <a:prstTxWarp prst="textNoShape">
              <a:avLst/>
            </a:prstTxWarp>
          </a:bodyPr>
          <a:lstStyle/>
          <a:p>
            <a:pPr lvl="0"/>
            <a:r>
              <a:rPr lang="en-US">
                <a:sym typeface="Gill Sans" charset="0"/>
              </a:rPr>
              <a:t>Click to edit Master title style</a:t>
            </a:r>
          </a:p>
        </p:txBody>
      </p:sp>
      <p:sp>
        <p:nvSpPr>
          <p:cNvPr id="3074" name="Rectangle 2"/>
          <p:cNvSpPr>
            <a:spLocks noGrp="1" noChangeArrowheads="1"/>
          </p:cNvSpPr>
          <p:nvPr>
            <p:ph type="body" idx="1"/>
          </p:nvPr>
        </p:nvSpPr>
        <p:spPr bwMode="auto">
          <a:xfrm>
            <a:off x="1270000" y="5029200"/>
            <a:ext cx="104648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val="1"/>
            </a:ext>
          </a:extLst>
        </p:spPr>
        <p:txBody>
          <a:bodyPr vert="horz" wrap="square" lIns="50800" tIns="50800" rIns="50800" bIns="50800"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xmlns:p14="http://schemas.microsoft.com/office/powerpoint/2010/main"/>
  <p:txStyles>
    <p:titleStyle>
      <a:lvl1pPr algn="ctr" rtl="0" fontAlgn="base">
        <a:spcBef>
          <a:spcPct val="0"/>
        </a:spcBef>
        <a:spcAft>
          <a:spcPct val="0"/>
        </a:spcAft>
        <a:defRPr sz="8000">
          <a:solidFill>
            <a:schemeClr val="tx1"/>
          </a:solidFill>
          <a:latin typeface="+mj-lt"/>
          <a:ea typeface="+mj-ea"/>
          <a:cs typeface="+mj-cs"/>
          <a:sym typeface="Gill Sans" charset="0"/>
        </a:defRPr>
      </a:lvl1pPr>
      <a:lvl2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2pPr>
      <a:lvl3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3pPr>
      <a:lvl4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4pPr>
      <a:lvl5pPr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5pPr>
      <a:lvl6pPr marL="4572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6pPr>
      <a:lvl7pPr marL="9144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7pPr>
      <a:lvl8pPr marL="13716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8pPr>
      <a:lvl9pPr marL="1828800" algn="ctr" rtl="0" fontAlgn="base">
        <a:spcBef>
          <a:spcPct val="0"/>
        </a:spcBef>
        <a:spcAft>
          <a:spcPct val="0"/>
        </a:spcAft>
        <a:defRPr sz="8000">
          <a:solidFill>
            <a:schemeClr val="tx1"/>
          </a:solidFill>
          <a:latin typeface="Gill Sans" charset="0"/>
          <a:ea typeface="Heiti TC Light" charset="0"/>
          <a:cs typeface="Heiti TC Light" charset="0"/>
          <a:sym typeface="Gill Sans" charset="0"/>
        </a:defRPr>
      </a:lvl9pPr>
    </p:titleStyle>
    <p:bodyStyle>
      <a:lvl1pPr algn="ctr" rtl="0" fontAlgn="base">
        <a:spcBef>
          <a:spcPct val="0"/>
        </a:spcBef>
        <a:spcAft>
          <a:spcPct val="0"/>
        </a:spcAft>
        <a:defRPr sz="3400">
          <a:solidFill>
            <a:schemeClr val="tx1"/>
          </a:solidFill>
          <a:latin typeface="+mn-lt"/>
          <a:ea typeface="+mn-ea"/>
          <a:cs typeface="+mn-cs"/>
          <a:sym typeface="Gill Sans" charset="0"/>
        </a:defRPr>
      </a:lvl1pPr>
      <a:lvl2pPr algn="ctr" rtl="0" fontAlgn="base">
        <a:spcBef>
          <a:spcPct val="0"/>
        </a:spcBef>
        <a:spcAft>
          <a:spcPct val="0"/>
        </a:spcAft>
        <a:defRPr sz="3400">
          <a:solidFill>
            <a:schemeClr val="tx1"/>
          </a:solidFill>
          <a:latin typeface="+mn-lt"/>
          <a:ea typeface="+mn-ea"/>
          <a:cs typeface="+mn-cs"/>
          <a:sym typeface="Gill Sans" charset="0"/>
        </a:defRPr>
      </a:lvl2pPr>
      <a:lvl3pPr algn="ctr" rtl="0" fontAlgn="base">
        <a:spcBef>
          <a:spcPct val="0"/>
        </a:spcBef>
        <a:spcAft>
          <a:spcPct val="0"/>
        </a:spcAft>
        <a:defRPr sz="3400">
          <a:solidFill>
            <a:schemeClr val="tx1"/>
          </a:solidFill>
          <a:latin typeface="+mn-lt"/>
          <a:ea typeface="+mn-ea"/>
          <a:cs typeface="+mn-cs"/>
          <a:sym typeface="Gill Sans" charset="0"/>
        </a:defRPr>
      </a:lvl3pPr>
      <a:lvl4pPr algn="ctr" rtl="0" fontAlgn="base">
        <a:spcBef>
          <a:spcPct val="0"/>
        </a:spcBef>
        <a:spcAft>
          <a:spcPct val="0"/>
        </a:spcAft>
        <a:defRPr sz="3400">
          <a:solidFill>
            <a:schemeClr val="tx1"/>
          </a:solidFill>
          <a:latin typeface="+mn-lt"/>
          <a:ea typeface="+mn-ea"/>
          <a:cs typeface="+mn-cs"/>
          <a:sym typeface="Gill Sans" charset="0"/>
        </a:defRPr>
      </a:lvl4pPr>
      <a:lvl5pPr algn="ctr" rtl="0" fontAlgn="base">
        <a:spcBef>
          <a:spcPct val="0"/>
        </a:spcBef>
        <a:spcAft>
          <a:spcPct val="0"/>
        </a:spcAft>
        <a:defRPr sz="3400">
          <a:solidFill>
            <a:schemeClr val="tx1"/>
          </a:solidFill>
          <a:latin typeface="+mn-lt"/>
          <a:ea typeface="+mn-ea"/>
          <a:cs typeface="+mn-cs"/>
          <a:sym typeface="Gill Sans" charset="0"/>
        </a:defRPr>
      </a:lvl5pPr>
      <a:lvl6pPr marL="457200" algn="ctr" rtl="0" fontAlgn="base">
        <a:spcBef>
          <a:spcPct val="0"/>
        </a:spcBef>
        <a:spcAft>
          <a:spcPct val="0"/>
        </a:spcAft>
        <a:defRPr sz="3400">
          <a:solidFill>
            <a:schemeClr val="tx1"/>
          </a:solidFill>
          <a:latin typeface="+mn-lt"/>
          <a:ea typeface="+mn-ea"/>
          <a:cs typeface="+mn-cs"/>
          <a:sym typeface="Gill Sans" charset="0"/>
        </a:defRPr>
      </a:lvl6pPr>
      <a:lvl7pPr marL="914400" algn="ctr" rtl="0" fontAlgn="base">
        <a:spcBef>
          <a:spcPct val="0"/>
        </a:spcBef>
        <a:spcAft>
          <a:spcPct val="0"/>
        </a:spcAft>
        <a:defRPr sz="3400">
          <a:solidFill>
            <a:schemeClr val="tx1"/>
          </a:solidFill>
          <a:latin typeface="+mn-lt"/>
          <a:ea typeface="+mn-ea"/>
          <a:cs typeface="+mn-cs"/>
          <a:sym typeface="Gill Sans" charset="0"/>
        </a:defRPr>
      </a:lvl7pPr>
      <a:lvl8pPr marL="1371600" algn="ctr" rtl="0" fontAlgn="base">
        <a:spcBef>
          <a:spcPct val="0"/>
        </a:spcBef>
        <a:spcAft>
          <a:spcPct val="0"/>
        </a:spcAft>
        <a:defRPr sz="3400">
          <a:solidFill>
            <a:schemeClr val="tx1"/>
          </a:solidFill>
          <a:latin typeface="+mn-lt"/>
          <a:ea typeface="+mn-ea"/>
          <a:cs typeface="+mn-cs"/>
          <a:sym typeface="Gill Sans" charset="0"/>
        </a:defRPr>
      </a:lvl8pPr>
      <a:lvl9pPr marL="1828800" algn="ctr" rtl="0" fontAlgn="base">
        <a:spcBef>
          <a:spcPct val="0"/>
        </a:spcBef>
        <a:spcAft>
          <a:spcPct val="0"/>
        </a:spcAft>
        <a:defRPr sz="34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wav"/><Relationship Id="rId2" Type="http://schemas.openxmlformats.org/officeDocument/2006/relationships/audio" Target="../media/media1.wav"/></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1.png"/><Relationship Id="rId5" Type="http://schemas.openxmlformats.org/officeDocument/2006/relationships/image" Target="../media/image2.png"/><Relationship Id="rId1" Type="http://schemas.microsoft.com/office/2007/relationships/media" Target="../media/media10.wav"/><Relationship Id="rId2" Type="http://schemas.openxmlformats.org/officeDocument/2006/relationships/audio" Target="../media/media10.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6.xml"/><Relationship Id="rId5" Type="http://schemas.openxmlformats.org/officeDocument/2006/relationships/image" Target="../media/image12.jpeg"/><Relationship Id="rId6" Type="http://schemas.openxmlformats.org/officeDocument/2006/relationships/image" Target="../media/image2.png"/><Relationship Id="rId1" Type="http://schemas.microsoft.com/office/2007/relationships/media" Target="../media/media11.wav"/><Relationship Id="rId2" Type="http://schemas.openxmlformats.org/officeDocument/2006/relationships/audio" Target="../media/media11.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7.xml"/><Relationship Id="rId5" Type="http://schemas.openxmlformats.org/officeDocument/2006/relationships/image" Target="../media/image13.jpeg"/><Relationship Id="rId6" Type="http://schemas.openxmlformats.org/officeDocument/2006/relationships/image" Target="../media/image2.png"/><Relationship Id="rId1" Type="http://schemas.microsoft.com/office/2007/relationships/media" Target="../media/media12.wav"/><Relationship Id="rId2" Type="http://schemas.openxmlformats.org/officeDocument/2006/relationships/audio" Target="../media/media12.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8.xml"/><Relationship Id="rId5" Type="http://schemas.openxmlformats.org/officeDocument/2006/relationships/image" Target="../media/image14.jpeg"/><Relationship Id="rId6" Type="http://schemas.openxmlformats.org/officeDocument/2006/relationships/image" Target="../media/image2.png"/><Relationship Id="rId1" Type="http://schemas.microsoft.com/office/2007/relationships/media" Target="../media/media13.wav"/><Relationship Id="rId2" Type="http://schemas.openxmlformats.org/officeDocument/2006/relationships/audio" Target="../media/media13.wav"/></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9.xml"/><Relationship Id="rId5" Type="http://schemas.openxmlformats.org/officeDocument/2006/relationships/image" Target="../media/image15.jpeg"/><Relationship Id="rId6" Type="http://schemas.openxmlformats.org/officeDocument/2006/relationships/image" Target="../media/image2.png"/><Relationship Id="rId1" Type="http://schemas.microsoft.com/office/2007/relationships/media" Target="../media/media14.wav"/><Relationship Id="rId2" Type="http://schemas.openxmlformats.org/officeDocument/2006/relationships/audio" Target="../media/media14.wav"/></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10.xml"/><Relationship Id="rId5" Type="http://schemas.openxmlformats.org/officeDocument/2006/relationships/image" Target="../media/image16.jpeg"/><Relationship Id="rId6" Type="http://schemas.openxmlformats.org/officeDocument/2006/relationships/image" Target="../media/image2.png"/><Relationship Id="rId1" Type="http://schemas.microsoft.com/office/2007/relationships/media" Target="../media/media15.wav"/><Relationship Id="rId2" Type="http://schemas.openxmlformats.org/officeDocument/2006/relationships/audio" Target="../media/media15.wav"/></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notesSlide" Target="../notesSlides/notesSlide11.xml"/><Relationship Id="rId5" Type="http://schemas.openxmlformats.org/officeDocument/2006/relationships/image" Target="../media/image17.png"/><Relationship Id="rId6" Type="http://schemas.openxmlformats.org/officeDocument/2006/relationships/image" Target="../media/image2.png"/><Relationship Id="rId1" Type="http://schemas.microsoft.com/office/2007/relationships/media" Target="../media/media16.wav"/><Relationship Id="rId2" Type="http://schemas.openxmlformats.org/officeDocument/2006/relationships/audio" Target="../media/media16.wav"/></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3.jpeg"/><Relationship Id="rId6" Type="http://schemas.openxmlformats.org/officeDocument/2006/relationships/image" Target="../media/image2.png"/><Relationship Id="rId1" Type="http://schemas.microsoft.com/office/2007/relationships/media" Target="../media/media2.wav"/><Relationship Id="rId2" Type="http://schemas.openxmlformats.org/officeDocument/2006/relationships/audio" Target="../media/media2.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4.jpeg"/><Relationship Id="rId6" Type="http://schemas.openxmlformats.org/officeDocument/2006/relationships/image" Target="../media/image2.png"/><Relationship Id="rId1" Type="http://schemas.microsoft.com/office/2007/relationships/media" Target="../media/media3.wav"/><Relationship Id="rId2" Type="http://schemas.openxmlformats.org/officeDocument/2006/relationships/audio" Target="../media/media3.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5.jpeg"/><Relationship Id="rId6" Type="http://schemas.openxmlformats.org/officeDocument/2006/relationships/image" Target="../media/image2.png"/><Relationship Id="rId1" Type="http://schemas.microsoft.com/office/2007/relationships/media" Target="../media/media4.wav"/><Relationship Id="rId2" Type="http://schemas.openxmlformats.org/officeDocument/2006/relationships/audio" Target="../media/media4.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6.jpeg"/><Relationship Id="rId6" Type="http://schemas.openxmlformats.org/officeDocument/2006/relationships/image" Target="../media/image2.png"/><Relationship Id="rId1" Type="http://schemas.microsoft.com/office/2007/relationships/media" Target="../media/media5.wav"/><Relationship Id="rId2" Type="http://schemas.openxmlformats.org/officeDocument/2006/relationships/audio" Target="../media/media5.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7.jpeg"/><Relationship Id="rId6" Type="http://schemas.openxmlformats.org/officeDocument/2006/relationships/image" Target="../media/image2.png"/><Relationship Id="rId1" Type="http://schemas.microsoft.com/office/2007/relationships/media" Target="../media/media6.wav"/><Relationship Id="rId2" Type="http://schemas.openxmlformats.org/officeDocument/2006/relationships/audio" Target="../media/media6.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5" Type="http://schemas.openxmlformats.org/officeDocument/2006/relationships/image" Target="../media/image2.png"/><Relationship Id="rId1" Type="http://schemas.microsoft.com/office/2007/relationships/media" Target="../media/media7.wav"/><Relationship Id="rId2" Type="http://schemas.openxmlformats.org/officeDocument/2006/relationships/audio" Target="../media/media7.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5" Type="http://schemas.openxmlformats.org/officeDocument/2006/relationships/image" Target="../media/image2.png"/><Relationship Id="rId1" Type="http://schemas.microsoft.com/office/2007/relationships/media" Target="../media/media8.wav"/><Relationship Id="rId2" Type="http://schemas.openxmlformats.org/officeDocument/2006/relationships/audio" Target="../media/media8.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5" Type="http://schemas.openxmlformats.org/officeDocument/2006/relationships/image" Target="../media/image2.png"/><Relationship Id="rId1" Type="http://schemas.microsoft.com/office/2007/relationships/media" Target="../media/media9.wav"/><Relationship Id="rId2" Type="http://schemas.openxmlformats.org/officeDocument/2006/relationships/audio" Target="../media/media9.wav"/></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097" name="Rectangle 1"/>
          <p:cNvSpPr>
            <a:spLocks/>
          </p:cNvSpPr>
          <p:nvPr/>
        </p:nvSpPr>
        <p:spPr bwMode="auto">
          <a:xfrm>
            <a:off x="2097088" y="1793875"/>
            <a:ext cx="8801100" cy="323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DCD5CA"/>
                </a:solidFill>
                <a:ea typeface="ＭＳ Ｐゴシック" charset="0"/>
                <a:cs typeface="Gill Sans" charset="0"/>
              </a:rPr>
              <a:t>Abstract Expressionism</a:t>
            </a:r>
          </a:p>
          <a:p>
            <a:r>
              <a:rPr lang="en-US" sz="7200">
                <a:solidFill>
                  <a:srgbClr val="DCD5CA"/>
                </a:solidFill>
                <a:ea typeface="ＭＳ Ｐゴシック" charset="0"/>
                <a:cs typeface="Gill Sans" charset="0"/>
              </a:rPr>
              <a:t>and</a:t>
            </a:r>
          </a:p>
          <a:p>
            <a:r>
              <a:rPr lang="en-US" sz="7200">
                <a:solidFill>
                  <a:srgbClr val="DCD5CA"/>
                </a:solidFill>
                <a:ea typeface="ＭＳ Ｐゴシック" charset="0"/>
                <a:cs typeface="Gill Sans" charset="0"/>
              </a:rPr>
              <a:t>Color Field Painting</a:t>
            </a:r>
          </a:p>
        </p:txBody>
      </p:sp>
      <p:sp>
        <p:nvSpPr>
          <p:cNvPr id="4098" name="Rectangle 2"/>
          <p:cNvSpPr>
            <a:spLocks/>
          </p:cNvSpPr>
          <p:nvPr/>
        </p:nvSpPr>
        <p:spPr bwMode="auto">
          <a:xfrm>
            <a:off x="3268663" y="5797550"/>
            <a:ext cx="6465887"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A3D979"/>
                </a:solidFill>
                <a:ea typeface="ＭＳ Ｐゴシック" charset="0"/>
                <a:cs typeface="Gill Sans" charset="0"/>
              </a:rPr>
              <a:t>Line and Gesture</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xmlns:p14="http://schemas.microsoft.com/office/powerpoint/2010/main" advTm="5953"/>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9457"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1813" y="1905000"/>
            <a:ext cx="9382125" cy="598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5753"/>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048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05200" y="685800"/>
            <a:ext cx="5969000" cy="655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20482" name="Rectangle 2"/>
          <p:cNvSpPr>
            <a:spLocks/>
          </p:cNvSpPr>
          <p:nvPr/>
        </p:nvSpPr>
        <p:spPr bwMode="auto">
          <a:xfrm>
            <a:off x="2759075" y="7578725"/>
            <a:ext cx="7477125"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DCD5CA"/>
                </a:solidFill>
                <a:ea typeface="ＭＳ Ｐゴシック" charset="0"/>
                <a:cs typeface="Gill Sans" charset="0"/>
              </a:rPr>
              <a:t>Willem De Kooning</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7249"/>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52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6800" y="1143000"/>
            <a:ext cx="5791200" cy="748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4789"/>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457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488" y="127000"/>
            <a:ext cx="11811000" cy="949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32543"/>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6625"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1313" y="123825"/>
            <a:ext cx="7245350" cy="949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26653"/>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867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8400" y="228600"/>
            <a:ext cx="8140700" cy="930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519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072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21013" y="1803400"/>
            <a:ext cx="6977062" cy="614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5431"/>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2769" name="Rectangle 1"/>
          <p:cNvSpPr>
            <a:spLocks/>
          </p:cNvSpPr>
          <p:nvPr/>
        </p:nvSpPr>
        <p:spPr bwMode="auto">
          <a:xfrm>
            <a:off x="160338" y="1600200"/>
            <a:ext cx="12674600" cy="754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Jackson </a:t>
            </a:r>
            <a:r>
              <a:rPr lang="en-US" sz="2800" dirty="0" smtClean="0">
                <a:solidFill>
                  <a:srgbClr val="FFFFFF"/>
                </a:solidFill>
                <a:latin typeface="Lucida Grande" charset="0"/>
                <a:ea typeface="ＭＳ Ｐゴシック" charset="0"/>
                <a:cs typeface="Lucida Grande" charset="0"/>
                <a:sym typeface="Lucida Grande" charset="0"/>
              </a:rPr>
              <a:t>Pollock</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 </a:t>
            </a:r>
            <a:r>
              <a:rPr lang="en-US" sz="2800" dirty="0">
                <a:solidFill>
                  <a:srgbClr val="FFFFFF"/>
                </a:solidFill>
                <a:latin typeface="Lucida Grande" charset="0"/>
                <a:ea typeface="ＭＳ Ｐゴシック" charset="0"/>
                <a:cs typeface="Lucida Grande" charset="0"/>
                <a:sym typeface="Lucida Grande" charset="0"/>
              </a:rPr>
              <a:t>	She-Wolf, </a:t>
            </a:r>
            <a:r>
              <a:rPr lang="en-US" sz="2800" dirty="0" smtClean="0">
                <a:solidFill>
                  <a:srgbClr val="FFFFFF"/>
                </a:solidFill>
                <a:latin typeface="Lucida Grande" charset="0"/>
                <a:ea typeface="ＭＳ Ｐゴシック" charset="0"/>
                <a:cs typeface="Lucida Grande" charset="0"/>
                <a:sym typeface="Lucida Grande" charset="0"/>
              </a:rPr>
              <a:t>1943</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Eyes in the Heat, </a:t>
            </a:r>
            <a:r>
              <a:rPr lang="en-US" sz="2800" dirty="0" smtClean="0">
                <a:solidFill>
                  <a:srgbClr val="FFFFFF"/>
                </a:solidFill>
                <a:latin typeface="Lucida Grande" charset="0"/>
                <a:ea typeface="ＭＳ Ｐゴシック" charset="0"/>
                <a:cs typeface="Lucida Grande" charset="0"/>
                <a:sym typeface="Lucida Grande" charset="0"/>
              </a:rPr>
              <a:t>1946</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Autumn Rhythm (Number 30), </a:t>
            </a:r>
            <a:r>
              <a:rPr lang="en-US" sz="2800" dirty="0" smtClean="0">
                <a:solidFill>
                  <a:srgbClr val="FFFFFF"/>
                </a:solidFill>
                <a:latin typeface="Lucida Grande" charset="0"/>
                <a:ea typeface="ＭＳ Ｐゴシック" charset="0"/>
                <a:cs typeface="Lucida Grande" charset="0"/>
                <a:sym typeface="Lucida Grande" charset="0"/>
              </a:rPr>
              <a:t>1950</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Blue Poles, </a:t>
            </a:r>
            <a:r>
              <a:rPr lang="en-US" sz="2800" dirty="0" smtClean="0">
                <a:solidFill>
                  <a:srgbClr val="FFFFFF"/>
                </a:solidFill>
                <a:latin typeface="Lucida Grande" charset="0"/>
                <a:ea typeface="ＭＳ Ｐゴシック" charset="0"/>
                <a:cs typeface="Lucida Grande" charset="0"/>
                <a:sym typeface="Lucida Grande" charset="0"/>
              </a:rPr>
              <a:t>1952</a:t>
            </a: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Willem </a:t>
            </a:r>
            <a:r>
              <a:rPr lang="en-US" sz="2800" dirty="0">
                <a:solidFill>
                  <a:srgbClr val="FFFFFF"/>
                </a:solidFill>
                <a:latin typeface="Lucida Grande" charset="0"/>
                <a:ea typeface="ＭＳ Ｐゴシック" charset="0"/>
                <a:cs typeface="Lucida Grande" charset="0"/>
                <a:sym typeface="Lucida Grande" charset="0"/>
              </a:rPr>
              <a:t>De </a:t>
            </a:r>
            <a:r>
              <a:rPr lang="en-US" sz="2800" dirty="0" err="1" smtClean="0">
                <a:solidFill>
                  <a:srgbClr val="FFFFFF"/>
                </a:solidFill>
                <a:latin typeface="Lucida Grande" charset="0"/>
                <a:ea typeface="ＭＳ Ｐゴシック" charset="0"/>
                <a:cs typeface="Lucida Grande" charset="0"/>
                <a:sym typeface="Lucida Grande" charset="0"/>
              </a:rPr>
              <a:t>Kooning</a:t>
            </a:r>
            <a:endParaRPr lang="en-US" sz="2800" dirty="0" smtClean="0">
              <a:solidFill>
                <a:srgbClr val="FFFFFF"/>
              </a:solidFill>
              <a:latin typeface="Lucida Grande" charset="0"/>
              <a:ea typeface="ＭＳ Ｐゴシック" charset="0"/>
              <a:cs typeface="Lucida Grande" charset="0"/>
              <a:sym typeface="Lucida Grande" charset="0"/>
            </a:endParaRPr>
          </a:p>
          <a:p>
            <a:pPr algn="l">
              <a:lnSpc>
                <a:spcPct val="140000"/>
              </a:lnSpc>
            </a:pPr>
            <a:r>
              <a:rPr lang="en-US" sz="2800" dirty="0" smtClean="0">
                <a:solidFill>
                  <a:srgbClr val="FFFFFF"/>
                </a:solidFill>
                <a:latin typeface="Lucida Grande" charset="0"/>
                <a:ea typeface="ＭＳ Ｐゴシック" charset="0"/>
                <a:cs typeface="Lucida Grande" charset="0"/>
                <a:sym typeface="Lucida Grande" charset="0"/>
              </a:rPr>
              <a:t> </a:t>
            </a:r>
            <a:r>
              <a:rPr lang="en-US" sz="2800" dirty="0">
                <a:solidFill>
                  <a:srgbClr val="FFFFFF"/>
                </a:solidFill>
                <a:latin typeface="Lucida Grande" charset="0"/>
                <a:ea typeface="ＭＳ Ｐゴシック" charset="0"/>
                <a:cs typeface="Lucida Grande" charset="0"/>
                <a:sym typeface="Lucida Grande" charset="0"/>
              </a:rPr>
              <a:t>	</a:t>
            </a:r>
            <a:r>
              <a:rPr lang="en-US" sz="2800" dirty="0" smtClean="0">
                <a:solidFill>
                  <a:srgbClr val="FFFFFF"/>
                </a:solidFill>
                <a:latin typeface="Lucida Grande" charset="0"/>
                <a:ea typeface="ＭＳ Ｐゴシック" charset="0"/>
                <a:cs typeface="Lucida Grande" charset="0"/>
                <a:sym typeface="Lucida Grande" charset="0"/>
              </a:rPr>
              <a:t>Pink </a:t>
            </a:r>
            <a:r>
              <a:rPr lang="en-US" sz="2800" dirty="0">
                <a:solidFill>
                  <a:srgbClr val="FFFFFF"/>
                </a:solidFill>
                <a:latin typeface="Lucida Grande" charset="0"/>
                <a:ea typeface="ＭＳ Ｐゴシック" charset="0"/>
                <a:cs typeface="Lucida Grande" charset="0"/>
                <a:sym typeface="Lucida Grande" charset="0"/>
              </a:rPr>
              <a:t>Angels, c.</a:t>
            </a:r>
            <a:r>
              <a:rPr lang="en-US" sz="2800" dirty="0" smtClean="0">
                <a:solidFill>
                  <a:srgbClr val="FFFFFF"/>
                </a:solidFill>
                <a:latin typeface="Lucida Grande" charset="0"/>
                <a:ea typeface="ＭＳ Ｐゴシック" charset="0"/>
                <a:cs typeface="Lucida Grande" charset="0"/>
                <a:sym typeface="Lucida Grande" charset="0"/>
              </a:rPr>
              <a:t>1945</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a:t>
            </a:r>
            <a:r>
              <a:rPr lang="en-US" sz="2800" dirty="0" smtClean="0">
                <a:solidFill>
                  <a:srgbClr val="FFFFFF"/>
                </a:solidFill>
                <a:latin typeface="Lucida Grande" charset="0"/>
                <a:ea typeface="ＭＳ Ｐゴシック" charset="0"/>
                <a:cs typeface="Lucida Grande" charset="0"/>
                <a:sym typeface="Lucida Grande" charset="0"/>
              </a:rPr>
              <a:t>Excavation</a:t>
            </a:r>
            <a:r>
              <a:rPr lang="en-US" sz="2800" dirty="0">
                <a:solidFill>
                  <a:srgbClr val="FFFFFF"/>
                </a:solidFill>
                <a:latin typeface="Lucida Grande" charset="0"/>
                <a:ea typeface="ＭＳ Ｐゴシック" charset="0"/>
                <a:cs typeface="Lucida Grande" charset="0"/>
                <a:sym typeface="Lucida Grande" charset="0"/>
              </a:rPr>
              <a:t>, </a:t>
            </a:r>
            <a:r>
              <a:rPr lang="en-US" sz="2800" dirty="0" smtClean="0">
                <a:solidFill>
                  <a:srgbClr val="FFFFFF"/>
                </a:solidFill>
                <a:latin typeface="Lucida Grande" charset="0"/>
                <a:ea typeface="ＭＳ Ｐゴシック" charset="0"/>
                <a:cs typeface="Lucida Grande" charset="0"/>
                <a:sym typeface="Lucida Grande" charset="0"/>
              </a:rPr>
              <a:t>1950</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Woman I, 1950-</a:t>
            </a:r>
            <a:r>
              <a:rPr lang="en-US" sz="2800" dirty="0" smtClean="0">
                <a:solidFill>
                  <a:srgbClr val="FFFFFF"/>
                </a:solidFill>
                <a:latin typeface="Lucida Grande" charset="0"/>
                <a:ea typeface="ＭＳ Ｐゴシック" charset="0"/>
                <a:cs typeface="Lucida Grande" charset="0"/>
                <a:sym typeface="Lucida Grande" charset="0"/>
              </a:rPr>
              <a:t>52</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Composition, </a:t>
            </a:r>
            <a:r>
              <a:rPr lang="en-US" sz="2800" dirty="0" smtClean="0">
                <a:solidFill>
                  <a:srgbClr val="FFFFFF"/>
                </a:solidFill>
                <a:latin typeface="Lucida Grande" charset="0"/>
                <a:ea typeface="ＭＳ Ｐゴシック" charset="0"/>
                <a:cs typeface="Lucida Grande" charset="0"/>
                <a:sym typeface="Lucida Grande" charset="0"/>
              </a:rPr>
              <a:t>1955</a:t>
            </a:r>
          </a:p>
          <a:p>
            <a:pPr algn="l">
              <a:lnSpc>
                <a:spcPct val="140000"/>
              </a:lnSpc>
            </a:pPr>
            <a:r>
              <a:rPr lang="en-US" sz="2800" dirty="0">
                <a:solidFill>
                  <a:srgbClr val="FFFFFF"/>
                </a:solidFill>
                <a:latin typeface="Lucida Grande" charset="0"/>
                <a:ea typeface="ＭＳ Ｐゴシック" charset="0"/>
                <a:cs typeface="Lucida Grande" charset="0"/>
                <a:sym typeface="Lucida Grande" charset="0"/>
              </a:rPr>
              <a:t>	untitled painting, 1980</a:t>
            </a:r>
            <a:r>
              <a:rPr lang="ja-JP" altLang="en-US" sz="2800" dirty="0">
                <a:solidFill>
                  <a:srgbClr val="FFFFFF"/>
                </a:solidFill>
                <a:latin typeface="Arial"/>
                <a:ea typeface="ＭＳ Ｐゴシック" charset="0"/>
                <a:cs typeface="Lucida Grande" charset="0"/>
                <a:sym typeface="Lucida Grande" charset="0"/>
              </a:rPr>
              <a:t>’</a:t>
            </a:r>
            <a:r>
              <a:rPr lang="en-US" sz="2800" dirty="0">
                <a:solidFill>
                  <a:srgbClr val="FFFFFF"/>
                </a:solidFill>
                <a:latin typeface="Lucida Grande" charset="0"/>
                <a:ea typeface="ＭＳ Ｐゴシック" charset="0"/>
                <a:cs typeface="Lucida Grande" charset="0"/>
                <a:sym typeface="Lucida Grande" charset="0"/>
              </a:rPr>
              <a:t>s</a:t>
            </a:r>
          </a:p>
        </p:txBody>
      </p:sp>
      <p:sp>
        <p:nvSpPr>
          <p:cNvPr id="32770" name="Rectangle 2"/>
          <p:cNvSpPr>
            <a:spLocks/>
          </p:cNvSpPr>
          <p:nvPr/>
        </p:nvSpPr>
        <p:spPr bwMode="auto">
          <a:xfrm>
            <a:off x="5581650" y="495300"/>
            <a:ext cx="1827213" cy="77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4800" i="1">
                <a:solidFill>
                  <a:srgbClr val="66B132"/>
                </a:solidFill>
                <a:ea typeface="ＭＳ Ｐゴシック" charset="0"/>
                <a:cs typeface="Gill Sans" charset="0"/>
              </a:rPr>
              <a:t>Images:</a:t>
            </a:r>
          </a:p>
        </p:txBody>
      </p:sp>
    </p:spTree>
  </p:cSld>
  <p:clrMapOvr>
    <a:masterClrMapping/>
  </p:clrMapOvr>
  <p:transition xmlns:p14="http://schemas.microsoft.com/office/powerpoint/2010/main" advTm="6732"/>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12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79800" y="889000"/>
            <a:ext cx="6032500" cy="650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
        <p:nvSpPr>
          <p:cNvPr id="5122" name="Rectangle 2"/>
          <p:cNvSpPr>
            <a:spLocks/>
          </p:cNvSpPr>
          <p:nvPr/>
        </p:nvSpPr>
        <p:spPr bwMode="auto">
          <a:xfrm>
            <a:off x="3594100" y="8001000"/>
            <a:ext cx="5807075"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7200">
                <a:solidFill>
                  <a:srgbClr val="DCD5CA"/>
                </a:solidFill>
                <a:ea typeface="ＭＳ Ｐゴシック" charset="0"/>
                <a:cs typeface="Gill Sans" charset="0"/>
              </a:rPr>
              <a:t>Jackson Pollock</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8804"/>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8193"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7175" y="1028700"/>
            <a:ext cx="12469813" cy="768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47542"/>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0241"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32100" y="141288"/>
            <a:ext cx="7265988" cy="936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2036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2289"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925" y="1181100"/>
            <a:ext cx="13585825" cy="683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1882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4337"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2166938"/>
            <a:ext cx="12682538" cy="539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039600" y="8788400"/>
            <a:ext cx="812800" cy="812800"/>
          </a:xfrm>
          <a:prstGeom prst="rect">
            <a:avLst/>
          </a:prstGeom>
        </p:spPr>
      </p:pic>
    </p:spTree>
  </p:cSld>
  <p:clrMapOvr>
    <a:masterClrMapping/>
  </p:clrMapOvr>
  <p:transition xmlns:p14="http://schemas.microsoft.com/office/powerpoint/2010/main" advTm="29666"/>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6385"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7900" y="2082800"/>
            <a:ext cx="8512175" cy="557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4697"/>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7409"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2650" y="2068513"/>
            <a:ext cx="8697913" cy="561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4720"/>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8433"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9725" y="1587500"/>
            <a:ext cx="9788525" cy="655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xmlns:p14="http://schemas.microsoft.com/office/powerpoint/2010/main" advTm="4295"/>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a:themeElements>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 &amp; Subtitle copy">
  <a:themeElements>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amp; Subtitle copy 1">
  <a:themeElements>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Subtitle copy 1">
      <a:majorFont>
        <a:latin typeface="Gill Sans"/>
        <a:ea typeface="Heiti TC Light"/>
        <a:cs typeface="Heiti TC Light"/>
      </a:majorFont>
      <a:minorFont>
        <a:latin typeface="Gill Sans"/>
        <a:ea typeface="Heiti TC Light"/>
        <a:cs typeface="Heiti TC Light"/>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000" b="0" i="0" u="none" strike="noStrike" cap="none" normalizeH="0" baseline="0">
            <a:ln>
              <a:noFill/>
            </a:ln>
            <a:solidFill>
              <a:srgbClr val="000000"/>
            </a:solidFill>
            <a:effectLst/>
            <a:latin typeface="Gill Sans" charset="0"/>
            <a:ea typeface="Heiti TC Light" charset="0"/>
            <a:cs typeface="Heiti TC Light" charset="0"/>
            <a:sym typeface="Gill Sans" charset="0"/>
          </a:defRPr>
        </a:defPPr>
      </a:lstStyle>
    </a:lnDef>
  </a:objectDefaults>
  <a:extraClrSchemeLst>
    <a:extraClrScheme>
      <a:clrScheme name="Title &amp; Subtitle copy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TotalTime>
  <Pages>0</Pages>
  <Words>729</Words>
  <Characters>0</Characters>
  <Application>Microsoft Macintosh PowerPoint</Application>
  <PresentationFormat>Custom</PresentationFormat>
  <Lines>0</Lines>
  <Paragraphs>30</Paragraphs>
  <Slides>17</Slides>
  <Notes>12</Notes>
  <HiddenSlides>0</HiddenSlides>
  <MMClips>16</MMClips>
  <ScaleCrop>false</ScaleCrop>
  <HeadingPairs>
    <vt:vector size="4" baseType="variant">
      <vt:variant>
        <vt:lpstr>Theme</vt:lpstr>
      </vt:variant>
      <vt:variant>
        <vt:i4>3</vt:i4>
      </vt:variant>
      <vt:variant>
        <vt:lpstr>Slide Titles</vt:lpstr>
      </vt:variant>
      <vt:variant>
        <vt:i4>17</vt:i4>
      </vt:variant>
    </vt:vector>
  </HeadingPairs>
  <TitlesOfParts>
    <vt:vector size="20" baseType="lpstr">
      <vt:lpstr>Title &amp; Subtitle</vt:lpstr>
      <vt:lpstr>Title &amp; Subtitle copy</vt:lpstr>
      <vt:lpstr>Title &amp; Subtitle copy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Jonathan Gabel</cp:lastModifiedBy>
  <cp:revision>5</cp:revision>
  <dcterms:modified xsi:type="dcterms:W3CDTF">2012-08-27T15:14:22Z</dcterms:modified>
</cp:coreProperties>
</file>